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87" r:id="rId7"/>
    <p:sldId id="261" r:id="rId8"/>
    <p:sldId id="262" r:id="rId9"/>
    <p:sldId id="285" r:id="rId10"/>
    <p:sldId id="264" r:id="rId11"/>
    <p:sldId id="263" r:id="rId12"/>
    <p:sldId id="289" r:id="rId13"/>
    <p:sldId id="266" r:id="rId14"/>
    <p:sldId id="265" r:id="rId15"/>
    <p:sldId id="267" r:id="rId16"/>
    <p:sldId id="268" r:id="rId17"/>
    <p:sldId id="269" r:id="rId18"/>
    <p:sldId id="286" r:id="rId19"/>
    <p:sldId id="270" r:id="rId20"/>
    <p:sldId id="271" r:id="rId21"/>
    <p:sldId id="279" r:id="rId22"/>
    <p:sldId id="272" r:id="rId23"/>
    <p:sldId id="278" r:id="rId24"/>
    <p:sldId id="274" r:id="rId25"/>
    <p:sldId id="275" r:id="rId26"/>
    <p:sldId id="276" r:id="rId27"/>
    <p:sldId id="277" r:id="rId28"/>
    <p:sldId id="273" r:id="rId29"/>
    <p:sldId id="288" r:id="rId30"/>
    <p:sldId id="291" r:id="rId31"/>
    <p:sldId id="292" r:id="rId32"/>
    <p:sldId id="290" r:id="rId33"/>
    <p:sldId id="293" r:id="rId34"/>
    <p:sldId id="281" r:id="rId35"/>
    <p:sldId id="282" r:id="rId36"/>
    <p:sldId id="280" r:id="rId37"/>
    <p:sldId id="294" r:id="rId38"/>
    <p:sldId id="283" r:id="rId39"/>
    <p:sldId id="28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2016" y="-112"/>
      </p:cViewPr>
      <p:guideLst>
        <p:guide orient="horz" pos="942"/>
        <p:guide pos="33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ACA3C-4B78-7A4B-B955-06CDB9B29301}" type="datetimeFigureOut">
              <a:rPr lang="en-US" smtClean="0"/>
              <a:t>3/31/12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EB267-92DA-364F-A83E-5D563A95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2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EB267-92DA-364F-A83E-5D563A95BBC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3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E03B-825A-7941-B4A1-5D8D9AF7E4F5}" type="datetimeFigureOut">
              <a:rPr lang="en-US" smtClean="0"/>
              <a:t>3/31/12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1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E03B-825A-7941-B4A1-5D8D9AF7E4F5}" type="datetimeFigureOut">
              <a:rPr lang="en-US" smtClean="0"/>
              <a:t>3/31/12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3531-A549-6B4E-B1B6-A743BF304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6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E03B-825A-7941-B4A1-5D8D9AF7E4F5}" type="datetimeFigureOut">
              <a:rPr lang="en-US" smtClean="0"/>
              <a:t>3/31/12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3531-A549-6B4E-B1B6-A743BF304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3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E03B-825A-7941-B4A1-5D8D9AF7E4F5}" type="datetimeFigureOut">
              <a:rPr lang="en-US" smtClean="0"/>
              <a:t>3/31/12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3531-A549-6B4E-B1B6-A743BF304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1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E03B-825A-7941-B4A1-5D8D9AF7E4F5}" type="datetimeFigureOut">
              <a:rPr lang="en-US" smtClean="0"/>
              <a:t>3/31/12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3531-A549-6B4E-B1B6-A743BF304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3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E03B-825A-7941-B4A1-5D8D9AF7E4F5}" type="datetimeFigureOut">
              <a:rPr lang="en-US" smtClean="0"/>
              <a:t>3/31/12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3531-A549-6B4E-B1B6-A743BF304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1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E03B-825A-7941-B4A1-5D8D9AF7E4F5}" type="datetimeFigureOut">
              <a:rPr lang="en-US" smtClean="0"/>
              <a:t>3/31/12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3531-A549-6B4E-B1B6-A743BF304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5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E03B-825A-7941-B4A1-5D8D9AF7E4F5}" type="datetimeFigureOut">
              <a:rPr lang="en-US" smtClean="0"/>
              <a:t>3/31/12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3531-A549-6B4E-B1B6-A743BF304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9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E03B-825A-7941-B4A1-5D8D9AF7E4F5}" type="datetimeFigureOut">
              <a:rPr lang="en-US" smtClean="0"/>
              <a:t>3/31/12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3531-A549-6B4E-B1B6-A743BF304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2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E03B-825A-7941-B4A1-5D8D9AF7E4F5}" type="datetimeFigureOut">
              <a:rPr lang="en-US" smtClean="0"/>
              <a:t>3/31/12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3531-A549-6B4E-B1B6-A743BF304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E03B-825A-7941-B4A1-5D8D9AF7E4F5}" type="datetimeFigureOut">
              <a:rPr lang="en-US" smtClean="0"/>
              <a:t>3/31/12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3531-A549-6B4E-B1B6-A743BF304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9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7E03B-825A-7941-B4A1-5D8D9AF7E4F5}" type="datetimeFigureOut">
              <a:rPr lang="en-US" smtClean="0"/>
              <a:t>3/31/12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3531-A549-6B4E-B1B6-A743BF304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9b/doomsday_encoder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9bplus.com/greengift/index.php?token=%23%23%23%23%23%23%23" TargetMode="External"/><Relationship Id="rId4" Type="http://schemas.openxmlformats.org/officeDocument/2006/relationships/hyperlink" Target="http://www.9bplus.com/bluegift/direct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9bplus.com/redgift/direct.php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Better Delivery. Better Exploits.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Building an encoder for </a:t>
            </a:r>
            <a:r>
              <a:rPr lang="en-US" dirty="0" smtClean="0"/>
              <a:t>fun </a:t>
            </a:r>
            <a:r>
              <a:rPr lang="en-US" smtClean="0"/>
              <a:t>and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4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shot 2012-01-18 at 11.18.0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71" b="-4571"/>
          <a:stretch>
            <a:fillRect/>
          </a:stretch>
        </p:blipFill>
        <p:spPr>
          <a:xfrm>
            <a:off x="457200" y="747773"/>
            <a:ext cx="8229600" cy="4525963"/>
          </a:xfrm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7750"/>
          </a:xfrm>
        </p:spPr>
        <p:txBody>
          <a:bodyPr/>
          <a:lstStyle/>
          <a:p>
            <a:r>
              <a:rPr lang="en-US" dirty="0" smtClean="0"/>
              <a:t>Variable Names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439848"/>
            <a:ext cx="57551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Creates:</a:t>
            </a:r>
          </a:p>
          <a:p>
            <a:r>
              <a:rPr lang="en-US" dirty="0" err="1"/>
              <a:t>vvVVVVVVVVVvvvvVVV</a:t>
            </a:r>
            <a:endParaRPr lang="en-US" dirty="0" smtClean="0"/>
          </a:p>
          <a:p>
            <a:r>
              <a:rPr lang="en-US" dirty="0" err="1" smtClean="0"/>
              <a:t>vvvvv</a:t>
            </a:r>
            <a:r>
              <a:rPr lang="en-US" dirty="0" err="1" smtClean="0">
                <a:solidFill>
                  <a:srgbClr val="FF0000"/>
                </a:solidFill>
              </a:rPr>
              <a:t>vvVVVVVVVVVvvvvVVV</a:t>
            </a:r>
            <a:r>
              <a:rPr lang="en-US" dirty="0" err="1" smtClean="0"/>
              <a:t>VvvVVVVVVVVVVVVVVVVvvvv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9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 and Abused</a:t>
            </a:r>
            <a:endParaRPr lang="en-US" dirty="0"/>
          </a:p>
        </p:txBody>
      </p:sp>
      <p:pic>
        <p:nvPicPr>
          <p:cNvPr id="11" name="Content Placeholder 10" descr="Selection_002.png.scaled1000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6" b="15606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New and Improved</a:t>
            </a:r>
            <a:endParaRPr lang="en-US" dirty="0"/>
          </a:p>
        </p:txBody>
      </p:sp>
      <p:pic>
        <p:nvPicPr>
          <p:cNvPr id="12" name="Content Placeholder 11" descr="Screen shot 2012-01-18 at 11.16.52 P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8" r="24878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480607" y="211681"/>
            <a:ext cx="7148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Can’t easily find/replace variable names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Certain letters make it extremely difficult to read the code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Long variables ensure variables will be contained within other variables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Easy to adjust and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3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2011-2462 0ay</a:t>
            </a:r>
            <a:endParaRPr lang="en-US" dirty="0"/>
          </a:p>
        </p:txBody>
      </p:sp>
      <p:pic>
        <p:nvPicPr>
          <p:cNvPr id="8" name="Content Placeholder 7" descr="Screen shot 2012-03-29 at 6.20.3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13" r="-57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658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Masking</a:t>
            </a:r>
            <a:endParaRPr lang="en-US" dirty="0"/>
          </a:p>
        </p:txBody>
      </p:sp>
      <p:pic>
        <p:nvPicPr>
          <p:cNvPr id="10" name="Picture 9" descr="Screen shot 2012-01-18 at 11.30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52535"/>
            <a:ext cx="3805109" cy="2955237"/>
          </a:xfrm>
          <a:prstGeom prst="rect">
            <a:avLst/>
          </a:prstGeom>
        </p:spPr>
      </p:pic>
      <p:pic>
        <p:nvPicPr>
          <p:cNvPr id="13" name="Picture 12" descr="Screen shot 2012-01-18 at 11.29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572726" cy="220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6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ASCII </a:t>
            </a:r>
            <a:r>
              <a:rPr lang="en-US" b="1" dirty="0" smtClean="0">
                <a:solidFill>
                  <a:srgbClr val="FF0000"/>
                </a:solidFill>
              </a:rPr>
              <a:t>&lt;3 </a:t>
            </a:r>
            <a:r>
              <a:rPr lang="en-US" b="1" dirty="0" smtClean="0"/>
              <a:t>9,11,12,32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 and Abused</a:t>
            </a:r>
            <a:endParaRPr lang="en-US" dirty="0"/>
          </a:p>
        </p:txBody>
      </p:sp>
      <p:pic>
        <p:nvPicPr>
          <p:cNvPr id="9" name="Content Placeholder 8" descr="Screen shot 2012-01-18 at 11.27.31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474" b="-84474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New and Improved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2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 and Abused</a:t>
            </a:r>
            <a:endParaRPr lang="en-US" dirty="0"/>
          </a:p>
        </p:txBody>
      </p:sp>
      <p:pic>
        <p:nvPicPr>
          <p:cNvPr id="9" name="Content Placeholder 8" descr="Screen shot 2012-01-18 at 11.27.31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474" b="-84474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New and Improved</a:t>
            </a:r>
            <a:endParaRPr lang="en-US" dirty="0"/>
          </a:p>
        </p:txBody>
      </p:sp>
      <p:pic>
        <p:nvPicPr>
          <p:cNvPr id="3" name="Picture 2" descr="Screen_shot_2012-01-12_at_10.29.10_PM.png.scaled1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19" y="2441523"/>
            <a:ext cx="3334042" cy="32353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556" y="133199"/>
            <a:ext cx="83612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Blank spaces are harder to detect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Invisible characters make copy and paste scary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Represent the entire lower case alphabet with three unique characters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Easy to adjust and change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7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Preemptive Hooks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Dumping the Objects</a:t>
            </a:r>
            <a:endParaRPr lang="en-US" dirty="0"/>
          </a:p>
        </p:txBody>
      </p:sp>
      <p:pic>
        <p:nvPicPr>
          <p:cNvPr id="9" name="Content Placeholder 8" descr="Screen shot 2012-01-18 at 11.41.40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" r="480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Dumping the Browser</a:t>
            </a:r>
            <a:endParaRPr lang="en-US" dirty="0"/>
          </a:p>
        </p:txBody>
      </p:sp>
      <p:pic>
        <p:nvPicPr>
          <p:cNvPr id="8" name="Content Placeholder 7" descr="Screen shot 2012-01-18 at 11.39.23 P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656" b="-57656"/>
          <a:stretch>
            <a:fillRect/>
          </a:stretch>
        </p:blipFill>
        <p:spPr>
          <a:xfrm>
            <a:off x="4645025" y="1154955"/>
            <a:ext cx="4041775" cy="3951288"/>
          </a:xfrm>
        </p:spPr>
      </p:pic>
      <p:pic>
        <p:nvPicPr>
          <p:cNvPr id="10" name="Picture 9" descr="fuu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72" y="4555383"/>
            <a:ext cx="1731060" cy="128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5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2-01-18 at 11.48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9" y="2575476"/>
            <a:ext cx="4161841" cy="269731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Hooking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Round One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Round Two</a:t>
            </a:r>
            <a:endParaRPr lang="en-US" dirty="0"/>
          </a:p>
        </p:txBody>
      </p:sp>
      <p:pic>
        <p:nvPicPr>
          <p:cNvPr id="20" name="Picture 19" descr="Screen shot 2012-01-18 at 11.50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48" y="2575476"/>
            <a:ext cx="3648467" cy="2783915"/>
          </a:xfrm>
          <a:prstGeom prst="rect">
            <a:avLst/>
          </a:prstGeom>
        </p:spPr>
      </p:pic>
      <p:pic>
        <p:nvPicPr>
          <p:cNvPr id="8" name="Picture 7" descr="50440double ho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31" y="2146300"/>
            <a:ext cx="1473200" cy="2565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4860" y="5609559"/>
            <a:ext cx="8418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Clobbers hooks that would normally show 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each round, functions are clobbered again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Payload for each hook can be adjusted – Example – slow recursion puts the browser on life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8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 by AJAX</a:t>
            </a:r>
            <a:endParaRPr lang="en-US" dirty="0"/>
          </a:p>
        </p:txBody>
      </p:sp>
      <p:pic>
        <p:nvPicPr>
          <p:cNvPr id="7" name="Content Placeholder 6" descr="Screen shot 2012-01-23 at 1.32.0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33" b="-301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671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Caller and Receiver</a:t>
            </a:r>
            <a:endParaRPr lang="en-US" dirty="0"/>
          </a:p>
        </p:txBody>
      </p:sp>
      <p:pic>
        <p:nvPicPr>
          <p:cNvPr id="7" name="Content Placeholder 6" descr="Screen_shot_2012-01-12_at_10.11.13_PM.png.scaled1000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b="359"/>
          <a:stretch>
            <a:fillRect/>
          </a:stretch>
        </p:blipFill>
        <p:spPr/>
      </p:pic>
      <p:pic>
        <p:nvPicPr>
          <p:cNvPr id="9" name="Content Placeholder 8" descr="Screen shot 2012-01-18 at 11.55.20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51" b="-34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997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Kits, who knows em</a:t>
            </a:r>
            <a:r>
              <a:rPr lang="en-US" dirty="0"/>
              <a:t>?</a:t>
            </a:r>
          </a:p>
        </p:txBody>
      </p:sp>
      <p:pic>
        <p:nvPicPr>
          <p:cNvPr id="4" name="Content Placeholder 3" descr="Screen shot 2012-01-18 at 10.43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849" r="-738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619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+ Call Limit 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Hell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Content Placeholder 7" descr="Screen shot 2012-01-18 at 11.58.3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" b="42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HTTPS the site and no one can inspect your AJAX sent (of course they can’t see the JS either)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Limit the calls on the AJAX URL for that given key – push over the count and you get skewed returns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Scanners and Engines don’t follow AJAX calls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Can’t remove it from the live page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One-time delivery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Hidden in the second stage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043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One-time Instances</a:t>
            </a:r>
            <a:endParaRPr lang="en-US" dirty="0"/>
          </a:p>
        </p:txBody>
      </p:sp>
      <p:pic>
        <p:nvPicPr>
          <p:cNvPr id="8" name="Content Placeholder 7" descr="Screen shot 2012-01-29 at 7.13.10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877" b="-143877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Server handler is dynamically created when user hits page</a:t>
            </a:r>
          </a:p>
          <a:p>
            <a:r>
              <a:rPr lang="en-US" dirty="0" smtClean="0"/>
              <a:t>Request is made from the encoder to delete the handler in 10 seconds</a:t>
            </a:r>
          </a:p>
          <a:p>
            <a:r>
              <a:rPr lang="en-US" dirty="0" smtClean="0"/>
              <a:t>Code runs before </a:t>
            </a:r>
            <a:r>
              <a:rPr lang="en-US" smtClean="0"/>
              <a:t>the deletion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8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 These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Old-school technique (fixed on some engines)</a:t>
            </a:r>
          </a:p>
          <a:p>
            <a:r>
              <a:rPr lang="en-US" dirty="0" smtClean="0"/>
              <a:t>Leverage </a:t>
            </a:r>
            <a:r>
              <a:rPr lang="en-US" dirty="0" err="1" smtClean="0"/>
              <a:t>jQuery</a:t>
            </a:r>
            <a:r>
              <a:rPr lang="en-US" dirty="0"/>
              <a:t> </a:t>
            </a:r>
            <a:r>
              <a:rPr lang="en-US" dirty="0" smtClean="0"/>
              <a:t>since most engines don’t</a:t>
            </a:r>
          </a:p>
          <a:p>
            <a:r>
              <a:rPr lang="en-US" dirty="0" smtClean="0"/>
              <a:t>Throw working code in the exception to confuse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ry {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$(); </a:t>
            </a:r>
            <a:r>
              <a:rPr lang="en-US" dirty="0" smtClean="0"/>
              <a:t>//save us </a:t>
            </a:r>
            <a:r>
              <a:rPr lang="en-US" dirty="0" err="1" smtClean="0"/>
              <a:t>jQuery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//nasty, nasty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558ED5"/>
                </a:solidFill>
              </a:rPr>
              <a:t>} catch (e) {</a:t>
            </a:r>
          </a:p>
          <a:p>
            <a:pPr marL="0" indent="0">
              <a:buNone/>
            </a:pPr>
            <a:r>
              <a:rPr lang="en-US" dirty="0" smtClean="0"/>
              <a:t>	//return </a:t>
            </a:r>
            <a:r>
              <a:rPr lang="en-US" dirty="0" err="1" smtClean="0"/>
              <a:t>dorked</a:t>
            </a:r>
            <a:r>
              <a:rPr lang="en-US" dirty="0" smtClean="0"/>
              <a:t> code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558ED5"/>
                </a:solidFill>
              </a:rPr>
              <a:t>}</a:t>
            </a:r>
            <a:endParaRPr lang="en-US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8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Bombs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695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//{*/}{{{f}</a:t>
            </a:r>
            <a:r>
              <a:rPr lang="en-US" dirty="0" err="1" smtClean="0"/>
              <a:t>unc</a:t>
            </a:r>
            <a:r>
              <a:rPr lang="en-US" dirty="0" smtClean="0"/>
              <a:t>}</a:t>
            </a:r>
            <a:r>
              <a:rPr lang="en-US" dirty="0" err="1" smtClean="0"/>
              <a:t>ti</a:t>
            </a:r>
            <a:r>
              <a:rPr lang="en-US" dirty="0" smtClean="0"/>
              <a:t>{on(}){}}*/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try { //{*/}{{{f}</a:t>
            </a:r>
            <a:r>
              <a:rPr lang="en-US" dirty="0" err="1" smtClean="0"/>
              <a:t>unc</a:t>
            </a:r>
            <a:r>
              <a:rPr lang="en-US" dirty="0" smtClean="0"/>
              <a:t>}</a:t>
            </a:r>
            <a:r>
              <a:rPr lang="en-US" dirty="0" err="1" smtClean="0"/>
              <a:t>ti</a:t>
            </a:r>
            <a:r>
              <a:rPr lang="en-US" dirty="0" smtClean="0"/>
              <a:t>{on(}){}}*/ </a:t>
            </a:r>
          </a:p>
          <a:p>
            <a:pPr marL="0" indent="0">
              <a:buNone/>
            </a:pPr>
            <a:r>
              <a:rPr lang="en-US" dirty="0" smtClean="0"/>
              <a:t>call(); } catch(e) { //{*/}{{{f}</a:t>
            </a:r>
            <a:r>
              <a:rPr lang="en-US" dirty="0" err="1" smtClean="0"/>
              <a:t>unc</a:t>
            </a:r>
            <a:r>
              <a:rPr lang="en-US" dirty="0" smtClean="0"/>
              <a:t>}</a:t>
            </a:r>
            <a:r>
              <a:rPr lang="en-US" dirty="0" err="1" smtClean="0"/>
              <a:t>ti</a:t>
            </a:r>
            <a:r>
              <a:rPr lang="en-US" dirty="0" smtClean="0"/>
              <a:t>{on(}){}}*/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Results vary – </a:t>
            </a:r>
            <a:r>
              <a:rPr lang="en-US" dirty="0" err="1" smtClean="0">
                <a:solidFill>
                  <a:srgbClr val="FF0000"/>
                </a:solidFill>
              </a:rPr>
              <a:t>Malzilla</a:t>
            </a:r>
            <a:r>
              <a:rPr lang="en-US" dirty="0" smtClean="0">
                <a:solidFill>
                  <a:srgbClr val="FF0000"/>
                </a:solidFill>
              </a:rPr>
              <a:t> =&gt;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Screen_shot_2012-01-12_at_10.25.36_PM.png.scaled500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41" r="-519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078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Evasion</a:t>
            </a:r>
            <a:endParaRPr lang="en-US" dirty="0"/>
          </a:p>
        </p:txBody>
      </p:sp>
      <p:pic>
        <p:nvPicPr>
          <p:cNvPr id="5" name="Content Placeholder 4" descr="Screen shot 2012-01-19 at 12.11.13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21" b="-3712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28835"/>
            <a:ext cx="4038600" cy="3297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If We Succeed,</a:t>
            </a:r>
          </a:p>
          <a:p>
            <a:pPr marL="0" indent="0" algn="ctr">
              <a:buNone/>
            </a:pPr>
            <a:r>
              <a:rPr lang="en-US" sz="4400" b="1" dirty="0" smtClean="0"/>
              <a:t>What’s In Data?</a:t>
            </a:r>
          </a:p>
        </p:txBody>
      </p:sp>
    </p:spTree>
    <p:extLst>
      <p:ext uri="{BB962C8B-B14F-4D97-AF65-F5344CB8AC3E}">
        <p14:creationId xmlns:p14="http://schemas.microsoft.com/office/powerpoint/2010/main" val="226347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1-19 at 12.15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5400000">
            <a:off x="2816456" y="1393727"/>
            <a:ext cx="4004321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dirty="0" smtClean="0">
                <a:solidFill>
                  <a:srgbClr val="FF0000"/>
                </a:solidFill>
              </a:rPr>
              <a:t>}:-)</a:t>
            </a:r>
            <a:endParaRPr lang="en-US" sz="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9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Chrome and Safari run fine!</a:t>
            </a:r>
          </a:p>
          <a:p>
            <a:pPr lvl="1"/>
            <a:r>
              <a:rPr lang="en-US" dirty="0" smtClean="0"/>
              <a:t>No trace in the DOM</a:t>
            </a:r>
          </a:p>
          <a:p>
            <a:pPr lvl="1"/>
            <a:r>
              <a:rPr lang="en-US" dirty="0" smtClean="0"/>
              <a:t>Ability to add tokens, swap the delivery URL, etc.</a:t>
            </a:r>
          </a:p>
          <a:p>
            <a:r>
              <a:rPr lang="en-US" dirty="0" smtClean="0"/>
              <a:t>Delivering an obfuscated payload that makes use of AJAX through AJAX causes issues</a:t>
            </a:r>
          </a:p>
          <a:p>
            <a:pPr lvl="1"/>
            <a:r>
              <a:rPr lang="en-US" dirty="0" smtClean="0"/>
              <a:t>Firefox goes into a coma</a:t>
            </a:r>
          </a:p>
          <a:p>
            <a:pPr lvl="1"/>
            <a:r>
              <a:rPr lang="en-US" dirty="0" smtClean="0"/>
              <a:t>IE 6 &amp; 7 completely bomb and 8 crashes in the tab</a:t>
            </a:r>
          </a:p>
        </p:txBody>
      </p:sp>
    </p:spTree>
    <p:extLst>
      <p:ext uri="{BB962C8B-B14F-4D97-AF65-F5344CB8AC3E}">
        <p14:creationId xmlns:p14="http://schemas.microsoft.com/office/powerpoint/2010/main" val="307780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Yes, IE Dies</a:t>
            </a:r>
            <a:endParaRPr lang="en-US" dirty="0"/>
          </a:p>
        </p:txBody>
      </p:sp>
      <p:pic>
        <p:nvPicPr>
          <p:cNvPr id="5" name="Content Placeholder 4" descr="i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76" r="-525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280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Nothing to See Here</a:t>
            </a:r>
            <a:endParaRPr lang="en-US" dirty="0"/>
          </a:p>
        </p:txBody>
      </p:sp>
      <p:pic>
        <p:nvPicPr>
          <p:cNvPr id="5" name="Content Placeholder 4" descr="Screen shot 2012-01-19 at 12.08.40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15" b="-5015"/>
          <a:stretch>
            <a:fillRect/>
          </a:stretch>
        </p:blipFill>
        <p:spPr/>
      </p:pic>
      <p:pic>
        <p:nvPicPr>
          <p:cNvPr id="6" name="Content Placeholder 5" descr="Screen shot 2012-01-19 at 12.09.33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2" b="17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812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Modulus Encoding</a:t>
            </a:r>
            <a:endParaRPr lang="en-US" dirty="0"/>
          </a:p>
        </p:txBody>
      </p:sp>
      <p:pic>
        <p:nvPicPr>
          <p:cNvPr id="9" name="Content Placeholder 8" descr="Screen shot 2012-03-29 at 6.25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43" r="-19143"/>
          <a:stretch>
            <a:fillRect/>
          </a:stretch>
        </p:blipFill>
        <p:spPr>
          <a:xfrm>
            <a:off x="-738717" y="1600200"/>
            <a:ext cx="8229600" cy="4525963"/>
          </a:xfrm>
        </p:spPr>
      </p:pic>
      <p:sp>
        <p:nvSpPr>
          <p:cNvPr id="10" name="TextBox 9"/>
          <p:cNvSpPr txBox="1"/>
          <p:nvPr/>
        </p:nvSpPr>
        <p:spPr>
          <a:xfrm>
            <a:off x="5397500" y="3423223"/>
            <a:ext cx="3746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Decodes depending on page/browser attributes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One-to-one character mapping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Faulty execution when debugging on JS sandbox websites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apply same techniques as other encoders (</a:t>
            </a:r>
            <a:r>
              <a:rPr lang="en-US" dirty="0" err="1" smtClean="0"/>
              <a:t>var</a:t>
            </a:r>
            <a:r>
              <a:rPr lang="en-US" dirty="0" smtClean="0"/>
              <a:t> names, try/catch, etc.)</a:t>
            </a:r>
          </a:p>
        </p:txBody>
      </p:sp>
    </p:spTree>
    <p:extLst>
      <p:ext uri="{BB962C8B-B14F-4D97-AF65-F5344CB8AC3E}">
        <p14:creationId xmlns:p14="http://schemas.microsoft.com/office/powerpoint/2010/main" val="233665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Step Behind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Adapt</a:t>
            </a:r>
          </a:p>
          <a:p>
            <a:r>
              <a:rPr lang="en-US" dirty="0" smtClean="0"/>
              <a:t>Discover exploits</a:t>
            </a:r>
          </a:p>
          <a:p>
            <a:r>
              <a:rPr lang="en-US" dirty="0" smtClean="0"/>
              <a:t>Write specialized tools</a:t>
            </a:r>
          </a:p>
          <a:p>
            <a:r>
              <a:rPr lang="en-US" dirty="0" smtClean="0"/>
              <a:t>Wait</a:t>
            </a:r>
          </a:p>
          <a:p>
            <a:r>
              <a:rPr lang="en-US" dirty="0" smtClean="0"/>
              <a:t>Follow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Kit Creators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Adjust</a:t>
            </a:r>
          </a:p>
          <a:p>
            <a:r>
              <a:rPr lang="en-US" dirty="0" smtClean="0"/>
              <a:t>Use/port exploits</a:t>
            </a:r>
          </a:p>
          <a:p>
            <a:r>
              <a:rPr lang="en-US" dirty="0" smtClean="0"/>
              <a:t>Circumvent current tools</a:t>
            </a:r>
          </a:p>
          <a:p>
            <a:r>
              <a:rPr lang="en-US" dirty="0" smtClean="0"/>
              <a:t>Attack</a:t>
            </a:r>
          </a:p>
          <a:p>
            <a:r>
              <a:rPr lang="en-US" dirty="0" smtClean="0"/>
              <a:t>Lead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4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 This</a:t>
            </a:r>
            <a:endParaRPr lang="en-US" dirty="0"/>
          </a:p>
        </p:txBody>
      </p:sp>
      <p:pic>
        <p:nvPicPr>
          <p:cNvPr id="4" name="Content Placeholder 3" descr="Screen shot 2012-03-29 at 6.38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4" b="-1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3929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 in This</a:t>
            </a:r>
            <a:endParaRPr lang="en-US" dirty="0"/>
          </a:p>
        </p:txBody>
      </p:sp>
      <p:pic>
        <p:nvPicPr>
          <p:cNvPr id="4" name="Content Placeholder 3" descr="Screen shot 2012-03-29 at 6.41.0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b="68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2485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 Browsers</a:t>
            </a:r>
            <a:endParaRPr lang="en-US" dirty="0"/>
          </a:p>
        </p:txBody>
      </p:sp>
      <p:pic>
        <p:nvPicPr>
          <p:cNvPr id="9" name="Content Placeholder 8" descr="Screen shot 2012-03-29 at 6.36.0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80" r="-228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3922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2011</a:t>
            </a:r>
            <a:r>
              <a:rPr lang="en-US" dirty="0" smtClean="0"/>
              <a:t>-4369 </a:t>
            </a:r>
            <a:r>
              <a:rPr lang="en-US" dirty="0"/>
              <a:t>0ay</a:t>
            </a:r>
          </a:p>
        </p:txBody>
      </p:sp>
      <p:pic>
        <p:nvPicPr>
          <p:cNvPr id="4" name="Content Placeholder 3" descr="Screen shot 2012-03-29 at 6.44.3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238" r="-1562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6037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IE sucks for writing malicious JavaScript</a:t>
            </a:r>
          </a:p>
          <a:p>
            <a:r>
              <a:rPr lang="en-US" dirty="0" smtClean="0"/>
              <a:t>Test after every change (even minor)</a:t>
            </a:r>
          </a:p>
          <a:p>
            <a:r>
              <a:rPr lang="en-US" dirty="0" smtClean="0"/>
              <a:t>Version off builds</a:t>
            </a:r>
          </a:p>
          <a:p>
            <a:r>
              <a:rPr lang="en-US" dirty="0" smtClean="0"/>
              <a:t>Check character encodings before building</a:t>
            </a:r>
          </a:p>
          <a:p>
            <a:r>
              <a:rPr lang="en-US" dirty="0" smtClean="0"/>
              <a:t>All browsers are not built equal</a:t>
            </a:r>
          </a:p>
          <a:p>
            <a:r>
              <a:rPr lang="en-US" dirty="0" smtClean="0"/>
              <a:t>Understanding and doing are two different things</a:t>
            </a:r>
          </a:p>
          <a:p>
            <a:r>
              <a:rPr lang="en-US" dirty="0" smtClean="0"/>
              <a:t>Stealing from APT attacks == great</a:t>
            </a:r>
          </a:p>
        </p:txBody>
      </p:sp>
    </p:spTree>
    <p:extLst>
      <p:ext uri="{BB962C8B-B14F-4D97-AF65-F5344CB8AC3E}">
        <p14:creationId xmlns:p14="http://schemas.microsoft.com/office/powerpoint/2010/main" val="319628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 and 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11651"/>
            <a:ext cx="8229600" cy="31145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https://github.com/9b/doomsday_encoder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726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Reverse Challenge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http://www.9bplus.com/redgift/direct.php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AJAX Delivery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http://www.9bplus.com/greengift/index.php?token</a:t>
            </a:r>
            <a:r>
              <a:rPr lang="en-US" smtClean="0">
                <a:hlinkClick r:id="rId3"/>
              </a:rPr>
              <a:t>=#######</a:t>
            </a:r>
            <a:endParaRPr lang="en-US" smtClean="0"/>
          </a:p>
          <a:p>
            <a:pPr marL="0" indent="0">
              <a:buNone/>
            </a:pPr>
            <a:r>
              <a:rPr lang="en-US" smtClean="0"/>
              <a:t>Rapid </a:t>
            </a:r>
            <a:r>
              <a:rPr lang="en-US" dirty="0" smtClean="0"/>
              <a:t>Instance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http://www.9bplus.com/bluegift/direct.php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8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4" name="Content Placeholder 3" descr="BASSETT-HOUND-BEACH-FA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17" r="-206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1146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Attackers will upgrade (some already started using AJAX)</a:t>
            </a:r>
          </a:p>
          <a:p>
            <a:r>
              <a:rPr lang="en-US" dirty="0" smtClean="0"/>
              <a:t>We need to detect this now (browser emulation, AJAX path following, 3</a:t>
            </a:r>
            <a:r>
              <a:rPr lang="en-US" baseline="30000" dirty="0" smtClean="0"/>
              <a:t>rd</a:t>
            </a:r>
            <a:r>
              <a:rPr lang="en-US" dirty="0" smtClean="0"/>
              <a:t>-party library awareness, etc.)</a:t>
            </a:r>
          </a:p>
          <a:p>
            <a:r>
              <a:rPr lang="en-US" dirty="0" smtClean="0"/>
              <a:t>Chrome web store needs some chaos to fix these issues (it’s been years)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4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9b+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" b="3354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Brandon Dixon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brandon@9bplus.com</a:t>
            </a:r>
          </a:p>
          <a:p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www.9bplus.com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blog.9bplus.com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www.pdfxray.com</a:t>
            </a:r>
          </a:p>
          <a:p>
            <a:r>
              <a:rPr lang="en-US" sz="2400" dirty="0" smtClean="0"/>
              <a:t>@9bplus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262467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  <a:latin typeface="Impact"/>
                <a:cs typeface="Impact"/>
              </a:rPr>
              <a:t>$$ </a:t>
            </a:r>
            <a:r>
              <a:rPr lang="en-US" sz="4000" dirty="0" smtClean="0">
                <a:solidFill>
                  <a:srgbClr val="FF0000"/>
                </a:solidFill>
                <a:latin typeface="Impact"/>
                <a:cs typeface="Impact"/>
              </a:rPr>
              <a:t>GWU IS HIRING </a:t>
            </a:r>
            <a:r>
              <a:rPr lang="en-US" sz="4000" dirty="0" smtClean="0">
                <a:solidFill>
                  <a:schemeClr val="accent3"/>
                </a:solidFill>
                <a:latin typeface="Impact"/>
                <a:cs typeface="Impact"/>
              </a:rPr>
              <a:t>$$ </a:t>
            </a:r>
            <a:r>
              <a:rPr lang="en-US" sz="4000" dirty="0" smtClean="0">
                <a:solidFill>
                  <a:srgbClr val="FF0000"/>
                </a:solidFill>
                <a:latin typeface="Impact"/>
                <a:cs typeface="Impact"/>
              </a:rPr>
              <a:t>GWU IS HIRING </a:t>
            </a:r>
            <a:r>
              <a:rPr lang="en-US" sz="4000" dirty="0" smtClean="0">
                <a:solidFill>
                  <a:schemeClr val="accent3"/>
                </a:solidFill>
                <a:latin typeface="Impact"/>
                <a:cs typeface="Impact"/>
              </a:rPr>
              <a:t>$</a:t>
            </a:r>
            <a:r>
              <a:rPr lang="en-US" sz="4000" dirty="0">
                <a:solidFill>
                  <a:schemeClr val="accent3"/>
                </a:solidFill>
                <a:latin typeface="Impact"/>
                <a:cs typeface="Impact"/>
              </a:rPr>
              <a:t>$ </a:t>
            </a:r>
            <a:endParaRPr lang="en-US" sz="4000" dirty="0">
              <a:solidFill>
                <a:srgbClr val="FF0000"/>
              </a:solidFill>
              <a:latin typeface="Impact"/>
              <a:cs typeface="Impac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334" y="5655734"/>
            <a:ext cx="8720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  <a:latin typeface="Impact"/>
                <a:cs typeface="Impact"/>
              </a:rPr>
              <a:t>$</a:t>
            </a:r>
            <a:r>
              <a:rPr lang="en-US" sz="4000" dirty="0" smtClean="0">
                <a:solidFill>
                  <a:schemeClr val="accent3"/>
                </a:solidFill>
                <a:latin typeface="Impact"/>
                <a:cs typeface="Impact"/>
              </a:rPr>
              <a:t>$ </a:t>
            </a:r>
            <a:r>
              <a:rPr lang="en-US" sz="3600" dirty="0" smtClean="0">
                <a:solidFill>
                  <a:srgbClr val="FF0000"/>
                </a:solidFill>
                <a:latin typeface="Impact"/>
                <a:cs typeface="Impact"/>
              </a:rPr>
              <a:t>https</a:t>
            </a:r>
            <a:r>
              <a:rPr lang="en-US" sz="3600" dirty="0">
                <a:solidFill>
                  <a:srgbClr val="FF0000"/>
                </a:solidFill>
                <a:latin typeface="Impact"/>
                <a:cs typeface="Impact"/>
              </a:rPr>
              <a:t>://</a:t>
            </a:r>
            <a:r>
              <a:rPr lang="en-US" sz="3600" dirty="0" err="1">
                <a:solidFill>
                  <a:srgbClr val="FF0000"/>
                </a:solidFill>
                <a:latin typeface="Impact"/>
                <a:cs typeface="Impact"/>
              </a:rPr>
              <a:t>www.gwu.jobs</a:t>
            </a:r>
            <a:r>
              <a:rPr lang="en-US" sz="3600" dirty="0">
                <a:solidFill>
                  <a:srgbClr val="FF0000"/>
                </a:solidFill>
                <a:latin typeface="Impact"/>
                <a:cs typeface="Impact"/>
              </a:rPr>
              <a:t>/postings/7735 </a:t>
            </a:r>
            <a:r>
              <a:rPr lang="en-US" sz="4000" dirty="0" smtClean="0">
                <a:solidFill>
                  <a:schemeClr val="accent3"/>
                </a:solidFill>
                <a:latin typeface="Impact"/>
                <a:cs typeface="Impact"/>
              </a:rPr>
              <a:t>$</a:t>
            </a:r>
            <a:r>
              <a:rPr lang="en-US" sz="4000" dirty="0">
                <a:solidFill>
                  <a:schemeClr val="accent3"/>
                </a:solidFill>
                <a:latin typeface="Impact"/>
                <a:cs typeface="Impact"/>
              </a:rPr>
              <a:t>$ </a:t>
            </a:r>
            <a:endParaRPr lang="en-US" sz="4000" dirty="0">
              <a:solidFill>
                <a:srgbClr val="FF0000"/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94727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" y="265113"/>
            <a:ext cx="9144001" cy="1143000"/>
          </a:xfrm>
        </p:spPr>
        <p:txBody>
          <a:bodyPr/>
          <a:lstStyle/>
          <a:p>
            <a:r>
              <a:rPr lang="en-US" dirty="0" smtClean="0"/>
              <a:t>In Other Words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r>
              <a:rPr lang="en-US" dirty="0" smtClean="0"/>
              <a:t>Kit Creators</a:t>
            </a:r>
            <a:endParaRPr lang="en-US" dirty="0"/>
          </a:p>
        </p:txBody>
      </p:sp>
      <p:pic>
        <p:nvPicPr>
          <p:cNvPr id="7" name="Picture 6" descr="yu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29" y="1529705"/>
            <a:ext cx="3464659" cy="3464659"/>
          </a:xfrm>
          <a:prstGeom prst="rect">
            <a:avLst/>
          </a:prstGeom>
        </p:spPr>
      </p:pic>
      <p:pic>
        <p:nvPicPr>
          <p:cNvPr id="8" name="Picture 7" descr="smiley f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487003"/>
            <a:ext cx="3531794" cy="35317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22558" y="5407501"/>
            <a:ext cx="704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US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82500" y="5407501"/>
            <a:ext cx="133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THEM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6615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eep_desk.jpg"/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</a:rPr>
              <a:t>Our Average Competitor</a:t>
            </a: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Lazy</a:t>
            </a:r>
          </a:p>
          <a:p>
            <a:r>
              <a:rPr lang="en-US" sz="4000" b="1" dirty="0" smtClean="0"/>
              <a:t>Hardly a developer</a:t>
            </a:r>
          </a:p>
          <a:p>
            <a:r>
              <a:rPr lang="en-US" sz="4000" b="1" dirty="0" smtClean="0"/>
              <a:t>Slow</a:t>
            </a:r>
          </a:p>
          <a:p>
            <a:r>
              <a:rPr lang="en-US" sz="4000" b="1" dirty="0" smtClean="0"/>
              <a:t>Content</a:t>
            </a:r>
          </a:p>
          <a:p>
            <a:r>
              <a:rPr lang="en-US" sz="4000" b="1" dirty="0" smtClean="0"/>
              <a:t>Not super technical</a:t>
            </a:r>
          </a:p>
          <a:p>
            <a:r>
              <a:rPr lang="en-US" sz="4000" b="1" dirty="0" smtClean="0"/>
              <a:t>… you get the idea</a:t>
            </a:r>
          </a:p>
        </p:txBody>
      </p:sp>
    </p:spTree>
    <p:extLst>
      <p:ext uri="{BB962C8B-B14F-4D97-AF65-F5344CB8AC3E}">
        <p14:creationId xmlns:p14="http://schemas.microsoft.com/office/powerpoint/2010/main" val="58545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New Detections</a:t>
            </a:r>
            <a:endParaRPr lang="en-US" dirty="0"/>
          </a:p>
        </p:txBody>
      </p:sp>
      <p:pic>
        <p:nvPicPr>
          <p:cNvPr id="8" name="Content Placeholder 7" descr="spark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  <p:pic>
        <p:nvPicPr>
          <p:cNvPr id="7" name="Content Placeholder 6" descr="campfire-pic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r="79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816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Obfuscation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code across several files</a:t>
            </a:r>
          </a:p>
          <a:p>
            <a:r>
              <a:rPr lang="en-US" dirty="0" smtClean="0"/>
              <a:t>Make use of 3</a:t>
            </a:r>
            <a:r>
              <a:rPr lang="en-US" baseline="30000" dirty="0" smtClean="0"/>
              <a:t>rd</a:t>
            </a:r>
            <a:r>
              <a:rPr lang="en-US" dirty="0" smtClean="0"/>
              <a:t>-party libraries</a:t>
            </a:r>
          </a:p>
          <a:p>
            <a:r>
              <a:rPr lang="en-US" dirty="0" smtClean="0"/>
              <a:t>Remove offline </a:t>
            </a:r>
            <a:r>
              <a:rPr lang="en-US" dirty="0" err="1" smtClean="0"/>
              <a:t>deobfuscation</a:t>
            </a:r>
            <a:endParaRPr lang="en-US" dirty="0" smtClean="0"/>
          </a:p>
          <a:p>
            <a:r>
              <a:rPr lang="en-US" dirty="0" smtClean="0"/>
              <a:t>Break automated scanners and parsers</a:t>
            </a:r>
          </a:p>
          <a:p>
            <a:r>
              <a:rPr lang="en-US" dirty="0" smtClean="0"/>
              <a:t>Switch routines</a:t>
            </a:r>
          </a:p>
          <a:p>
            <a:r>
              <a:rPr lang="en-US" dirty="0" smtClean="0"/>
              <a:t>Use browser features</a:t>
            </a:r>
          </a:p>
          <a:p>
            <a:r>
              <a:rPr lang="en-US" dirty="0" smtClean="0"/>
              <a:t>… and lastly…</a:t>
            </a:r>
          </a:p>
        </p:txBody>
      </p:sp>
    </p:spTree>
    <p:extLst>
      <p:ext uri="{BB962C8B-B14F-4D97-AF65-F5344CB8AC3E}">
        <p14:creationId xmlns:p14="http://schemas.microsoft.com/office/powerpoint/2010/main" val="59817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os-equis-guy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r="16231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252284"/>
            <a:ext cx="3008313" cy="46910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REMAIN </a:t>
            </a:r>
          </a:p>
          <a:p>
            <a:r>
              <a:rPr lang="en-US" sz="5400" b="1" dirty="0" smtClean="0"/>
              <a:t>AGILE</a:t>
            </a:r>
          </a:p>
          <a:p>
            <a:r>
              <a:rPr lang="en-US" sz="5400" b="1" dirty="0" smtClean="0"/>
              <a:t>MY</a:t>
            </a:r>
          </a:p>
          <a:p>
            <a:r>
              <a:rPr lang="en-US" sz="5400" b="1" dirty="0" smtClean="0"/>
              <a:t>FRIENDS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328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Impersonate Good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endParaRPr lang="en-US" dirty="0"/>
          </a:p>
        </p:txBody>
      </p:sp>
      <p:pic>
        <p:nvPicPr>
          <p:cNvPr id="15" name="Content Placeholder 14" descr="Screen shot 2012-01-19 at 12.44.57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272" b="-161272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Evil</a:t>
            </a:r>
            <a:endParaRPr lang="en-US" dirty="0"/>
          </a:p>
        </p:txBody>
      </p:sp>
      <p:pic>
        <p:nvPicPr>
          <p:cNvPr id="14" name="Content Placeholder 13" descr="Screen shot 2012-01-19 at 12.43.33 A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99" b="-22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767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808</Words>
  <Application>Microsoft Macintosh PowerPoint</Application>
  <PresentationFormat>On-screen Show (4:3)</PresentationFormat>
  <Paragraphs>157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Better Delivery. Better Exploits.</vt:lpstr>
      <vt:lpstr>Kits, who knows em?</vt:lpstr>
      <vt:lpstr>One Step Behind</vt:lpstr>
      <vt:lpstr>In Other Words</vt:lpstr>
      <vt:lpstr>Our Average Competitor</vt:lpstr>
      <vt:lpstr>Spark New Detections</vt:lpstr>
      <vt:lpstr>Better Obfuscation</vt:lpstr>
      <vt:lpstr>PowerPoint Presentation</vt:lpstr>
      <vt:lpstr>Impersonate Good</vt:lpstr>
      <vt:lpstr>Variable Names</vt:lpstr>
      <vt:lpstr>PowerPoint Presentation</vt:lpstr>
      <vt:lpstr>Thanks 2011-2462 0ay</vt:lpstr>
      <vt:lpstr>Payload Masking</vt:lpstr>
      <vt:lpstr>ASCII &lt;3 9,11,12,32</vt:lpstr>
      <vt:lpstr>PowerPoint Presentation</vt:lpstr>
      <vt:lpstr>Preemptive Hooks</vt:lpstr>
      <vt:lpstr>Double Hooking</vt:lpstr>
      <vt:lpstr>Bound by AJAX</vt:lpstr>
      <vt:lpstr>Caller and Receiver</vt:lpstr>
      <vt:lpstr>AJAX + Call Limit = Hell</vt:lpstr>
      <vt:lpstr>Rapid One-time Instances</vt:lpstr>
      <vt:lpstr>Except These</vt:lpstr>
      <vt:lpstr>Comment Bombs</vt:lpstr>
      <vt:lpstr>Complete Evasion</vt:lpstr>
      <vt:lpstr>PowerPoint Presentation</vt:lpstr>
      <vt:lpstr>Needs Work</vt:lpstr>
      <vt:lpstr>Yes, IE Dies</vt:lpstr>
      <vt:lpstr>Nothing to See Here</vt:lpstr>
      <vt:lpstr>Modulus Encoding</vt:lpstr>
      <vt:lpstr>Encode This</vt:lpstr>
      <vt:lpstr>Hide in This</vt:lpstr>
      <vt:lpstr>Own Browsers</vt:lpstr>
      <vt:lpstr>Thanks 2011-4369 0ay</vt:lpstr>
      <vt:lpstr>Lessons Learned</vt:lpstr>
      <vt:lpstr>Fork and Download</vt:lpstr>
      <vt:lpstr>Playground</vt:lpstr>
      <vt:lpstr>DEMO</vt:lpstr>
      <vt:lpstr>Conclusions</vt:lpstr>
      <vt:lpstr>PowerPoint Presentation</vt:lpstr>
    </vt:vector>
  </TitlesOfParts>
  <Company>GWU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Delivery. Better Exploits.</dc:title>
  <dc:creator>Brandon Dixon</dc:creator>
  <cp:lastModifiedBy>Brandon Dixon</cp:lastModifiedBy>
  <cp:revision>250</cp:revision>
  <dcterms:created xsi:type="dcterms:W3CDTF">2012-01-19T03:40:06Z</dcterms:created>
  <dcterms:modified xsi:type="dcterms:W3CDTF">2012-03-31T16:37:01Z</dcterms:modified>
</cp:coreProperties>
</file>